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fe24 Simplehae" pitchFamily="2" charset="-127"/>
      <p:regular r:id="rId14"/>
    </p:embeddedFont>
    <p:embeddedFont>
      <p:font typeface="Pretendard Bold" panose="02000803000000020004" pitchFamily="2" charset="-127"/>
      <p:bold r:id="rId15"/>
    </p:embeddedFont>
    <p:embeddedFont>
      <p:font typeface="Pretendard ExtraBold" panose="02000903000000020004" pitchFamily="2" charset="-127"/>
      <p:bold r:id="rId16"/>
    </p:embeddedFont>
    <p:embeddedFont>
      <p:font typeface="Pretendard Medium" panose="02000603000000020004" pitchFamily="2" charset="-127"/>
      <p:regular r:id="rId17"/>
      <p:bold r:id="rId18"/>
    </p:embeddedFont>
    <p:embeddedFont>
      <p:font typeface="Pretendard Regular" panose="02000503000000020004" pitchFamily="2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10" autoAdjust="0"/>
  </p:normalViewPr>
  <p:slideViewPr>
    <p:cSldViewPr>
      <p:cViewPr varScale="1">
        <p:scale>
          <a:sx n="77" d="100"/>
          <a:sy n="77" d="100"/>
        </p:scale>
        <p:origin x="3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968500"/>
            <a:ext cx="146939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7000" b="0" i="0" u="none" strike="noStrike">
                <a:solidFill>
                  <a:srgbClr val="3452F0"/>
                </a:solidFill>
                <a:ea typeface="Pretendard ExtraBold"/>
              </a:rPr>
              <a:t>외국인</a:t>
            </a:r>
            <a:r>
              <a:rPr lang="en-US" sz="70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>
                <a:solidFill>
                  <a:srgbClr val="3452F0"/>
                </a:solidFill>
                <a:ea typeface="Pretendard ExtraBold"/>
              </a:rPr>
              <a:t>유학생</a:t>
            </a:r>
            <a:r>
              <a:rPr lang="en-US" sz="7000" b="0" i="0" u="none" strike="noStrike">
                <a:solidFill>
                  <a:srgbClr val="3452F0"/>
                </a:solidFill>
                <a:latin typeface="Pretendard ExtraBold"/>
              </a:rPr>
              <a:t> AI </a:t>
            </a:r>
            <a:r>
              <a:rPr lang="ko-KR" sz="7000" b="0" i="0" u="none" strike="noStrike">
                <a:solidFill>
                  <a:srgbClr val="3452F0"/>
                </a:solidFill>
                <a:ea typeface="Pretendard ExtraBold"/>
              </a:rPr>
              <a:t>학습</a:t>
            </a:r>
            <a:r>
              <a:rPr lang="en-US" sz="70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>
                <a:solidFill>
                  <a:srgbClr val="3452F0"/>
                </a:solidFill>
                <a:ea typeface="Pretendard ExtraBold"/>
              </a:rPr>
              <a:t>정서</a:t>
            </a:r>
            <a:r>
              <a:rPr lang="en-US" sz="70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>
                <a:solidFill>
                  <a:srgbClr val="3452F0"/>
                </a:solidFill>
                <a:ea typeface="Pretendard ExtraBold"/>
              </a:rPr>
              <a:t>지원</a:t>
            </a:r>
            <a:r>
              <a:rPr lang="en-US" sz="70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0" i="0" u="none" strike="noStrike">
                <a:solidFill>
                  <a:srgbClr val="3452F0"/>
                </a:solidFill>
                <a:ea typeface="Pretendard ExtraBold"/>
              </a:rPr>
              <a:t>플랫폼</a:t>
            </a:r>
            <a:r>
              <a:rPr lang="en-US" sz="7000" b="0" i="0" u="none" strike="noStrike">
                <a:solidFill>
                  <a:srgbClr val="3452F0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02089"/>
              </a:lnSpc>
            </a:pPr>
            <a:r>
              <a:rPr lang="en-US" sz="7000" b="0" i="0" u="none" strike="noStrike">
                <a:solidFill>
                  <a:srgbClr val="3452F0"/>
                </a:solidFill>
                <a:latin typeface="Pretendard ExtraBold"/>
              </a:rPr>
              <a:t>UniBuddy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4100" y="1384300"/>
            <a:ext cx="6388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CNU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생성형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AI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챌린지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60100" y="7886700"/>
            <a:ext cx="6299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오사카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사절단</a:t>
            </a:r>
          </a:p>
          <a:p>
            <a:pPr lvl="0" algn="r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Regular"/>
              </a:rPr>
              <a:t>김주용</a:t>
            </a:r>
            <a:r>
              <a:rPr lang="en-US" sz="2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Regular"/>
              </a:rPr>
              <a:t>김가은</a:t>
            </a:r>
            <a:r>
              <a:rPr lang="en-US" sz="2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Regular"/>
              </a:rPr>
              <a:t>강혜원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6995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4986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학내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사업과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연계성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_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심리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35300"/>
            <a:ext cx="16243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92200" y="4724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3517900"/>
            <a:ext cx="7213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정서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상담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03.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학내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사업과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연계성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4762500"/>
            <a:ext cx="16090900" cy="325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276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감정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고위험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알림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발생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시스템이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학생상담센터의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상담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예약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API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자동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연동되어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전문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상담으로의</a:t>
            </a:r>
          </a:p>
          <a:p>
            <a:pPr lvl="0" algn="l">
              <a:lnSpc>
                <a:spcPct val="14276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조기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개입을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지원</a:t>
            </a:r>
          </a:p>
          <a:p>
            <a:pPr lvl="0" algn="l">
              <a:lnSpc>
                <a:spcPct val="142760"/>
              </a:lnSpc>
            </a:pP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•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또한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AI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챗봇은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3452F0"/>
                </a:solidFill>
                <a:ea typeface="Pretendard Bold"/>
              </a:rPr>
              <a:t>언어</a:t>
            </a:r>
            <a:r>
              <a:rPr lang="en-US" sz="3100" b="0" i="0" u="none" strike="noStrike" spc="20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3452F0"/>
                </a:solidFill>
                <a:ea typeface="Pretendard Bold"/>
              </a:rPr>
              <a:t>즉시성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언제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어디서든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텍스트로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바로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가능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)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을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제공하여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, </a:t>
            </a:r>
          </a:p>
          <a:p>
            <a:pPr lvl="0" algn="l">
              <a:lnSpc>
                <a:spcPct val="142760"/>
              </a:lnSpc>
            </a:pP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대면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상담을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주저하는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000000"/>
                </a:solidFill>
                <a:ea typeface="Pretendard Bold"/>
              </a:rPr>
              <a:t>유학생들의</a:t>
            </a:r>
            <a:r>
              <a:rPr lang="en-US" sz="3100" b="0" i="0" u="none" strike="noStrike" spc="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3452F0"/>
                </a:solidFill>
                <a:ea typeface="Pretendard Bold"/>
              </a:rPr>
              <a:t>상담</a:t>
            </a:r>
            <a:r>
              <a:rPr lang="en-US" sz="3100" b="0" i="0" u="none" strike="noStrike" spc="20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3452F0"/>
                </a:solidFill>
                <a:ea typeface="Pretendard Bold"/>
              </a:rPr>
              <a:t>접근성을</a:t>
            </a:r>
            <a:r>
              <a:rPr lang="en-US" sz="3100" b="0" i="0" u="none" strike="noStrike" spc="20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 spc="200">
                <a:solidFill>
                  <a:srgbClr val="3452F0"/>
                </a:solidFill>
                <a:ea typeface="Pretendard Bold"/>
              </a:rPr>
              <a:t>보완</a:t>
            </a:r>
          </a:p>
          <a:p>
            <a:pPr lvl="0" algn="l">
              <a:lnSpc>
                <a:spcPct val="142760"/>
              </a:lnSpc>
            </a:pPr>
            <a:endParaRPr lang="ko-KR" sz="3100" b="0" i="0" u="none" strike="noStrike" spc="200">
              <a:solidFill>
                <a:srgbClr val="3452F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6995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4986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학내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사업과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연계성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_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관계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35300"/>
            <a:ext cx="16243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92200" y="4724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3517900"/>
            <a:ext cx="7213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지역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산학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협력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03.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학내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사업과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연계성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4419600"/>
            <a:ext cx="16090900" cy="393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276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•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동아리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맞춤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교내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이벤트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소식을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유학생에게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직접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전송하여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참여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기회를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확대</a:t>
            </a:r>
          </a:p>
          <a:p>
            <a:pPr lvl="0" algn="l">
              <a:lnSpc>
                <a:spcPct val="14276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•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대전시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글로벌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캠퍼스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사업과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연계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생활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API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활용해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주거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·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행정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·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문화생활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등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실질적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정보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  <a:p>
            <a:pPr lvl="0" algn="l">
              <a:lnSpc>
                <a:spcPct val="14276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•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교류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프로그램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및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공동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이벤트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적극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운영함으로써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학생들의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지역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사회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참여도와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문화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교류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기회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확대</a:t>
            </a:r>
          </a:p>
          <a:p>
            <a:pPr lvl="0" algn="l">
              <a:lnSpc>
                <a:spcPct val="14276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•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이를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통해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소비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활성화와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문화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교류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이벤트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452F0"/>
                </a:solidFill>
                <a:ea typeface="Pretendard Bold"/>
              </a:rPr>
              <a:t>참여자</a:t>
            </a:r>
            <a:r>
              <a:rPr lang="en-US" sz="31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증가가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Bold"/>
              </a:rPr>
              <a:t>기대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전략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에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대해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설명하는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곳입니다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6000" y="2679700"/>
            <a:ext cx="637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이곳에는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간단한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설명을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적어주세요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공공기관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이름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500" y="5041900"/>
            <a:ext cx="3314700" cy="335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5054600"/>
            <a:ext cx="3340100" cy="334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플랫폼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1300" y="6019800"/>
            <a:ext cx="2578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en-US" sz="2900" b="0" i="0" u="none" strike="noStrike">
                <a:solidFill>
                  <a:srgbClr val="595959"/>
                </a:solidFill>
                <a:latin typeface="Pretendard Bold"/>
              </a:rPr>
              <a:t>Research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9100" y="6680200"/>
            <a:ext cx="2222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사업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기획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리서치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구체적인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목표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508500"/>
            <a:ext cx="2209800" cy="220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400" y="6718300"/>
            <a:ext cx="93091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524500" y="52324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연구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혁신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6731000"/>
            <a:ext cx="2209800" cy="2209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524500" y="74422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교육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혁신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400" y="4508500"/>
            <a:ext cx="2209800" cy="2209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708900" y="52324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사업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모델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400" y="6731000"/>
            <a:ext cx="2209800" cy="2209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708900" y="74422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인프라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구축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100" y="4508500"/>
            <a:ext cx="2209800" cy="2209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880600" y="52324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온라인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홍보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100" y="6731000"/>
            <a:ext cx="2209800" cy="2209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880600" y="74422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오프라인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프로모션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14400" y="6426200"/>
            <a:ext cx="241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787878"/>
                </a:solidFill>
                <a:latin typeface="Cafe24 Simplehae"/>
              </a:rPr>
              <a:t>&gt;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60500" y="6019800"/>
            <a:ext cx="2565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Pretendard Bold"/>
              </a:rPr>
              <a:t>Profit Model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24000" y="6680200"/>
            <a:ext cx="2438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수익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성과에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대한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평가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보상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4038600"/>
            <a:ext cx="3568700" cy="25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546600" y="3759200"/>
            <a:ext cx="228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787878"/>
                </a:solidFill>
                <a:latin typeface="Cafe24 Simplehae"/>
              </a:rPr>
              <a:t>&gt;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65000" y="3771900"/>
            <a:ext cx="228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787878"/>
                </a:solidFill>
                <a:latin typeface="Cafe24 Simplehae"/>
              </a:rPr>
              <a:t>&gt;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9900" y="4038600"/>
            <a:ext cx="66421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7500" y="4038600"/>
            <a:ext cx="39878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6891000" y="3759200"/>
            <a:ext cx="228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787878"/>
                </a:solidFill>
                <a:latin typeface="Cafe24 Simplehae"/>
              </a:rPr>
              <a:t>&gt;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4100" y="3454400"/>
            <a:ext cx="365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01.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기획</a:t>
            </a: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목표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설정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524500" y="3454400"/>
            <a:ext cx="660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02.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실행</a:t>
            </a: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단계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04800" y="34544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03.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수익</a:t>
            </a: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창출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432800" y="17653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3683000" y="3568700"/>
            <a:ext cx="47498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59300" y="3962400"/>
            <a:ext cx="186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59300" y="4610100"/>
            <a:ext cx="4381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플랫폼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배경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3683000" y="6451600"/>
            <a:ext cx="47498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559300" y="6858000"/>
            <a:ext cx="186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59300" y="7493000"/>
            <a:ext cx="4381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학내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사업과의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연계성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436100" y="3568700"/>
            <a:ext cx="47498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325100" y="3962400"/>
            <a:ext cx="186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25100" y="4610100"/>
            <a:ext cx="4381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기존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서비스와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차별성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8839200" y="6451600"/>
            <a:ext cx="47498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66400" y="6832600"/>
            <a:ext cx="186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25100" y="7543800"/>
            <a:ext cx="4381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플랫폼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소개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4165600"/>
            <a:ext cx="520700" cy="52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19558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5200" b="0" i="0" u="none" strike="noStrike">
                <a:solidFill>
                  <a:srgbClr val="3452F0"/>
                </a:solidFill>
                <a:latin typeface="Pretendard ExtraBold"/>
              </a:rPr>
              <a:t>UNIBUDDY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란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공공기관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이름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616700" y="6273800"/>
            <a:ext cx="5105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16000" y="3721100"/>
            <a:ext cx="162433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30300" y="4254500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1400" y="5130800"/>
            <a:ext cx="7200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UNIBUDDY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외국인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유학생들이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겪는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언어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문화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장벽과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정서적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불안을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AI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로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완화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하는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</a:p>
          <a:p>
            <a:pPr lvl="0" algn="l">
              <a:lnSpc>
                <a:spcPct val="125329"/>
              </a:lnSpc>
            </a:pPr>
            <a:endParaRPr lang="ko-KR" sz="28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0" y="4165600"/>
            <a:ext cx="520700" cy="520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37700" y="422910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1500" y="5143500"/>
            <a:ext cx="84455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교수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소통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헬퍼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다국어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커뮤니티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기능을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통해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이해도와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소통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만족도를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높여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글로벌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친화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캠퍼스를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구축하는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것을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목표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7900" y="7010400"/>
            <a:ext cx="78994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강의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자료를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쉬운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다국어로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재구성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하고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감정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문화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챗봇이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공감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상담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멘토링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자원을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연결</a:t>
            </a:r>
          </a:p>
          <a:p>
            <a:pPr lvl="0" algn="l">
              <a:lnSpc>
                <a:spcPct val="125329"/>
              </a:lnSpc>
            </a:pPr>
            <a:endParaRPr lang="ko-KR" sz="28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273800"/>
            <a:ext cx="5207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9500" y="6337300"/>
            <a:ext cx="469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0" y="6362700"/>
            <a:ext cx="520700" cy="520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537700" y="643890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61500" y="7099300"/>
            <a:ext cx="84455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정책적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제도적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심리적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지원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결합된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통합적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생태계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구축이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필요하다는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인식이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배경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17500"/>
            <a:ext cx="166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플랫폼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배경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6741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플랫폼</a:t>
            </a:r>
            <a:r>
              <a:rPr lang="en-US" sz="52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3200400"/>
            <a:ext cx="182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 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배경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요인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1 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4400" y="5359400"/>
            <a:ext cx="82677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4400" y="2895600"/>
            <a:ext cx="169164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72600" y="5359400"/>
            <a:ext cx="82677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17500"/>
            <a:ext cx="166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플랫폼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6600" y="3200400"/>
            <a:ext cx="182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 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배경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요인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2 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" y="3695700"/>
            <a:ext cx="87122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이화여대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외국인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학생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수는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1,743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명으로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전체의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10%</a:t>
            </a:r>
          </a:p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언어적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어려움과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문화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충격으로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학업과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대인관계에서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어려움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겪고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있음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6900" y="3962400"/>
            <a:ext cx="8686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학령인구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감소로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외국인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유학생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유치에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힘쓰는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대학들에서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영어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강의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부족으로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전공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이수에도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어려움이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있음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92700" y="6362700"/>
            <a:ext cx="81534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외국인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유학생의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학교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일상생활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어려움에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영향을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미치는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요인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분석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결과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주관적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한국어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능력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지원프로그램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만족도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사회적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지지가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주요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요인으로</a:t>
            </a:r>
            <a:r>
              <a:rPr lang="en-US" sz="27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595959"/>
                </a:solidFill>
                <a:ea typeface="Pretendard Bold"/>
              </a:rPr>
              <a:t>나타남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92700" y="5765800"/>
            <a:ext cx="3403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 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배경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Bold"/>
              </a:rPr>
              <a:t>요인</a:t>
            </a:r>
            <a:r>
              <a:rPr lang="en-US" sz="27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Bold"/>
              </a:rPr>
              <a:t> 3 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9900" y="8851900"/>
            <a:ext cx="133096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[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대학생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기자단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포커스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]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외국인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유학생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20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만명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넘었지만풀리지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않는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숙제된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'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소통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'.</a:t>
            </a:r>
          </a:p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[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심지훼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객원기자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] [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지금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유학생들은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]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가깝고도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먼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유학생들의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이야기를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듣다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2532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정유리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. (2018).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외국인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유학생의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학교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일상생활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어려움에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관한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연구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현대사회와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1" i="0" u="none" strike="noStrike">
                <a:solidFill>
                  <a:srgbClr val="595959"/>
                </a:solidFill>
                <a:ea typeface="Pretendard Regular"/>
              </a:rPr>
              <a:t>다문화</a:t>
            </a:r>
            <a:r>
              <a:rPr lang="en-US" sz="2100" b="1" i="0" u="none" strike="noStrike">
                <a:solidFill>
                  <a:srgbClr val="595959"/>
                </a:solidFill>
                <a:latin typeface="Pretendard Regular"/>
              </a:rPr>
              <a:t>, 8(2), 150-185.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충남대학교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일본인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유학생의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이야기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9500" y="3111500"/>
            <a:ext cx="8140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Q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한국에서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문화차이를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 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겪은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적이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있나요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?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800" y="3797300"/>
            <a:ext cx="10363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일본보단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말을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직설적으로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하는게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좀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적응이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필요했던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거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같아요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49800"/>
            <a:ext cx="1441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Q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한국에서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생활하며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정서적으로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힘들었던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  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순간이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있었다면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언제인가요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?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감정은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어떠했나요</a:t>
            </a:r>
            <a:r>
              <a:rPr lang="en-US" sz="3000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800" y="5651500"/>
            <a:ext cx="1186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"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인간관계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문제가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제일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큰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거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같아요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.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자존감이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내려가고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불안해져요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9500" y="6477000"/>
            <a:ext cx="7226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Q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언어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장벽이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학업에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어떤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영향을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Medium"/>
              </a:rPr>
              <a:t>주었나요</a:t>
            </a:r>
            <a:r>
              <a:rPr lang="en-US" sz="3000" b="1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Medium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7251700"/>
            <a:ext cx="13868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"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전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말하기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듣기는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크게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어렵진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않지만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읽는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속도가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느려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학습에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시간이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도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걸리거나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실시간으로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읽고나서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하는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과제에서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뒤쳐지건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하는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거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Medium"/>
              </a:rPr>
              <a:t>같아요</a:t>
            </a:r>
            <a:r>
              <a:rPr lang="en-US" sz="3000" b="0" i="0" u="none" strike="noStrike">
                <a:solidFill>
                  <a:srgbClr val="595959"/>
                </a:solidFill>
                <a:latin typeface="Pretendard Medium"/>
              </a:rPr>
              <a:t>"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342900"/>
            <a:ext cx="166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플랫폼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배경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315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충남대학교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일본인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유학생의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이야기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3900" y="4127500"/>
            <a:ext cx="143129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“</a:t>
            </a:r>
            <a:r>
              <a:rPr lang="ko-KR" sz="5200" b="1" i="0" u="none" strike="noStrike">
                <a:solidFill>
                  <a:srgbClr val="787878"/>
                </a:solidFill>
                <a:ea typeface="Pretendard Bold"/>
              </a:rPr>
              <a:t>한국</a:t>
            </a: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787878"/>
                </a:solidFill>
                <a:ea typeface="Pretendard Bold"/>
              </a:rPr>
              <a:t>유학생활을</a:t>
            </a: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787878"/>
                </a:solidFill>
                <a:ea typeface="Pretendard Bold"/>
              </a:rPr>
              <a:t>더</a:t>
            </a: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787878"/>
                </a:solidFill>
                <a:ea typeface="Pretendard Bold"/>
              </a:rPr>
              <a:t>원할하게</a:t>
            </a: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787878"/>
                </a:solidFill>
                <a:ea typeface="Pretendard Bold"/>
              </a:rPr>
              <a:t>보내기</a:t>
            </a: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787878"/>
                </a:solidFill>
                <a:ea typeface="Pretendard Bold"/>
              </a:rPr>
              <a:t>위해</a:t>
            </a: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8689"/>
              </a:lnSpc>
            </a:pPr>
            <a:r>
              <a:rPr lang="ko-KR" sz="5200" b="1" i="0" u="none" strike="noStrike">
                <a:solidFill>
                  <a:srgbClr val="3452F0"/>
                </a:solidFill>
                <a:ea typeface="Pretendard Bold"/>
              </a:rPr>
              <a:t>생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활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,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심리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,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법률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,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행정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등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유학생활에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알아둬야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하는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광범위한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가이드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또는</a:t>
            </a:r>
            <a:r>
              <a:rPr lang="en-US" sz="5200" b="1" i="0" u="sng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5200" b="1" i="0" u="sng" strike="noStrike">
                <a:solidFill>
                  <a:srgbClr val="3452F0"/>
                </a:solidFill>
                <a:ea typeface="Pretendard Bold"/>
              </a:rPr>
              <a:t>상담가</a:t>
            </a: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787878"/>
                </a:solidFill>
                <a:ea typeface="Pretendard Bold"/>
              </a:rPr>
              <a:t>필요</a:t>
            </a: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787878"/>
                </a:solidFill>
                <a:ea typeface="Pretendard Bold"/>
              </a:rPr>
              <a:t>합니다</a:t>
            </a:r>
            <a:r>
              <a:rPr lang="en-US" sz="5200" b="1" i="0" u="none" strike="noStrike">
                <a:solidFill>
                  <a:srgbClr val="787878"/>
                </a:solidFill>
                <a:latin typeface="Pretendard Bold"/>
              </a:rPr>
              <a:t>.”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플랫폼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배경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100" y="1447800"/>
            <a:ext cx="165735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UniBuddy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는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기존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유사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서비스와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차별화되는</a:t>
            </a:r>
            <a:r>
              <a:rPr lang="en-US" sz="52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독창적인</a:t>
            </a:r>
            <a:r>
              <a:rPr lang="en-US" sz="52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요소와</a:t>
            </a:r>
            <a:r>
              <a:rPr lang="en-US" sz="52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혁신적인</a:t>
            </a:r>
            <a:r>
              <a:rPr lang="en-US" sz="52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접근</a:t>
            </a:r>
            <a:r>
              <a:rPr lang="en-US" sz="5200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방식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을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가지고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있음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27100" y="3479800"/>
          <a:ext cx="16243300" cy="6502400"/>
        </p:xfrm>
        <a:graphic>
          <a:graphicData uri="http://schemas.openxmlformats.org/drawingml/2006/table">
            <a:tbl>
              <a:tblPr/>
              <a:tblGrid>
                <a:gridCol w="34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주요</a:t>
                      </a:r>
                      <a:r>
                        <a:rPr lang="en-US" sz="2600" b="1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기대</a:t>
                      </a:r>
                      <a:r>
                        <a:rPr lang="en-US" sz="2600" b="1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효과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정서학습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융합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감정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분석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공감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챗봇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단순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위로가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아닌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실질적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도움까지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연결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유학생의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정서적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불안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+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학습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장벽을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동시에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완화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97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Bold"/>
                        </a:rPr>
                        <a:t>Sentiment-Match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엔진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대화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중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실시간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감정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스코어를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→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스트레스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지표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상승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힐링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게시판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멘토링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세션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자동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추천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심리적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측면에서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커뮤니티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멘토링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참여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유도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사용자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중심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강의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리포멧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강의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녹음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노트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·PPT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자료를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화면에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통합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→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개인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시간표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학습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수준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맞춤형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재구성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→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용어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사전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퀴즈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요약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노트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패키지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제공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학습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효율성과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몰입도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향상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문화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맥락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Bold"/>
                        </a:rPr>
                        <a:t>번역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단순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번역을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넘어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한국적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학술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소통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맥락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반영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→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직설적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표현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25329"/>
                        </a:lnSpc>
                      </a:pP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→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완곡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표현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존댓말로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변환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→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한국식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발표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교수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소통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매너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적용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유학생의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문화적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스트레스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완화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교수와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원활한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관계</a:t>
                      </a:r>
                      <a:r>
                        <a:rPr lang="en-US" sz="2600" b="1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600" b="1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54100" y="355600"/>
            <a:ext cx="3441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02.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기존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서비스와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차별성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00100" y="6883400"/>
            <a:ext cx="37592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기존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학내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안내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프로그램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3452F0"/>
                </a:solidFill>
                <a:ea typeface="Pretendard ExtraBold"/>
              </a:rPr>
              <a:t>한계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64400" y="6946900"/>
            <a:ext cx="3771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3644900"/>
            <a:ext cx="16243300" cy="91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2100" y="3810000"/>
            <a:ext cx="3797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>
                <a:solidFill>
                  <a:srgbClr val="FFFFFF"/>
                </a:solidFill>
                <a:latin typeface="Pretendard Bold"/>
              </a:rPr>
              <a:t>01. </a:t>
            </a:r>
            <a:r>
              <a:rPr lang="ko-KR" sz="3200" b="1" i="0" u="none" strike="noStrike">
                <a:solidFill>
                  <a:srgbClr val="FFFFFF"/>
                </a:solidFill>
                <a:ea typeface="Pretendard Bold"/>
              </a:rPr>
              <a:t>세대차이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0800" y="5918200"/>
            <a:ext cx="76835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5329"/>
              </a:lnSpc>
            </a:pP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"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국제교류본부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직원과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대학생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간의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3452F0"/>
                </a:solidFill>
                <a:ea typeface="Pretendard Bold"/>
              </a:rPr>
              <a:t>세대차이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로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인해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유학생과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같은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세대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학생들과의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교류에서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얻을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있는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경험과는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3452F0"/>
                </a:solidFill>
                <a:ea typeface="Pretendard Bold"/>
              </a:rPr>
              <a:t>차이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가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있었어요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"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42500" y="3822700"/>
            <a:ext cx="3797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>
                <a:solidFill>
                  <a:srgbClr val="FFFFFF"/>
                </a:solidFill>
                <a:latin typeface="Pretendard Bold"/>
              </a:rPr>
              <a:t>02. </a:t>
            </a:r>
            <a:r>
              <a:rPr lang="ko-KR" sz="3200" b="1" i="0" u="none" strike="noStrike">
                <a:solidFill>
                  <a:srgbClr val="FFFFFF"/>
                </a:solidFill>
                <a:ea typeface="Pretendard Bold"/>
              </a:rPr>
              <a:t>정보</a:t>
            </a:r>
            <a:r>
              <a:rPr lang="en-US" sz="3200" b="1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1" i="0" u="none" strike="noStrike">
                <a:solidFill>
                  <a:srgbClr val="FFFFFF"/>
                </a:solidFill>
                <a:ea typeface="Pretendard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7000" y="3746500"/>
            <a:ext cx="584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Cafe24 Simplehae"/>
              </a:rPr>
              <a:t>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42900"/>
            <a:ext cx="3441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02.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기존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서비스와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차별성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6600" y="5918200"/>
            <a:ext cx="76835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5329"/>
              </a:lnSpc>
            </a:pP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현재는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이메일로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프로그램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안내가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오지만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3452F0"/>
                </a:solidFill>
                <a:ea typeface="Pretendard Bold"/>
              </a:rPr>
              <a:t>묻히기</a:t>
            </a:r>
            <a:r>
              <a:rPr lang="en-US" sz="3000" b="0" i="0" u="none" strike="noStrike" spc="10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3452F0"/>
                </a:solidFill>
                <a:ea typeface="Pretendard Bold"/>
              </a:rPr>
              <a:t>쉽고</a:t>
            </a:r>
            <a:r>
              <a:rPr lang="en-US" sz="3000" b="0" i="0" u="none" strike="noStrike" spc="100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3452F0"/>
                </a:solidFill>
                <a:ea typeface="Pretendard Bold"/>
              </a:rPr>
              <a:t>사무적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이라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친근한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느낌이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들지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않아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사뭇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신청하기가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Pretendard Bold"/>
              </a:rPr>
              <a:t>어려워요</a:t>
            </a:r>
            <a:r>
              <a:rPr lang="en-US" sz="3000" b="0" i="0" u="none" strike="noStrike" spc="100">
                <a:solidFill>
                  <a:srgbClr val="595959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6995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498600"/>
            <a:ext cx="1120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학내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사업과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연계성</a:t>
            </a:r>
            <a:r>
              <a:rPr lang="en-US" sz="5200" b="0" i="0" u="none" strike="noStrike">
                <a:solidFill>
                  <a:srgbClr val="595959"/>
                </a:solidFill>
                <a:latin typeface="Pretendard ExtraBold"/>
              </a:rPr>
              <a:t>_ </a:t>
            </a:r>
            <a:r>
              <a:rPr lang="ko-KR" sz="5200" b="0" i="0" u="none" strike="noStrike">
                <a:solidFill>
                  <a:srgbClr val="595959"/>
                </a:solidFill>
                <a:ea typeface="Pretendard ExtraBold"/>
              </a:rPr>
              <a:t>학업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616700" y="5588000"/>
            <a:ext cx="5105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16000" y="3035300"/>
            <a:ext cx="162433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3543300"/>
            <a:ext cx="720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국제교류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유학생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지원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83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03.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학내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사업과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Regular"/>
              </a:rPr>
              <a:t>연계성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000" y="4673600"/>
            <a:ext cx="80010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국제교류본부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센터와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연계하여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, 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유학생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오리엔테이션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앱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UniBuddy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기본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탑재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하고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, 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학습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진단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리포트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  <a:p>
            <a:pPr lvl="0" algn="l">
              <a:lnSpc>
                <a:spcPct val="125329"/>
              </a:lnSpc>
            </a:pPr>
            <a:endParaRPr lang="ko-KR" sz="2800" b="0" i="0" u="none" strike="noStrike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기존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국제교류본부의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(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교환학생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단기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, GSP,One-stop Service 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)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연동하여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맞춤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1500" y="3454400"/>
            <a:ext cx="48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6900" y="3479800"/>
            <a:ext cx="720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강의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품질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개선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36100" y="4673600"/>
            <a:ext cx="8445500" cy="264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교수학습지원센터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(LMS)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강의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자료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자동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요약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위젯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제공하고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교수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피드백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대시보드를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구축</a:t>
            </a:r>
          </a:p>
          <a:p>
            <a:pPr lvl="0" algn="l">
              <a:lnSpc>
                <a:spcPct val="125329"/>
              </a:lnSpc>
            </a:pPr>
            <a:endParaRPr lang="ko-KR" sz="2800" b="0" i="0" u="none" strike="noStrike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교수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학생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이메일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학습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데이터와</a:t>
            </a:r>
            <a:r>
              <a:rPr lang="en-US" sz="2800" b="0" i="0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452F0"/>
                </a:solidFill>
                <a:ea typeface="Pretendard Bold"/>
              </a:rPr>
              <a:t>연계</a:t>
            </a:r>
          </a:p>
          <a:p>
            <a:pPr lvl="0" algn="l">
              <a:lnSpc>
                <a:spcPct val="125329"/>
              </a:lnSpc>
            </a:pPr>
            <a:endParaRPr lang="ko-KR" sz="2800" b="0" i="0" u="none" strike="noStrike">
              <a:solidFill>
                <a:srgbClr val="3452F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Macintosh PowerPoint</Application>
  <PresentationFormat>사용자 지정</PresentationFormat>
  <Paragraphs>136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Arial</vt:lpstr>
      <vt:lpstr>Pretendard Medium</vt:lpstr>
      <vt:lpstr>Calibri</vt:lpstr>
      <vt:lpstr>Pretendard Regular</vt:lpstr>
      <vt:lpstr>Pretendard ExtraBold</vt:lpstr>
      <vt:lpstr>Cafe24 Simplehae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강헤원</cp:lastModifiedBy>
  <cp:revision>1</cp:revision>
  <dcterms:created xsi:type="dcterms:W3CDTF">2006-08-16T00:00:00Z</dcterms:created>
  <dcterms:modified xsi:type="dcterms:W3CDTF">2025-08-21T05:31:54Z</dcterms:modified>
</cp:coreProperties>
</file>